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7FF"/>
    <a:srgbClr val="C1C1FF"/>
    <a:srgbClr val="000099"/>
    <a:srgbClr val="FFFF99"/>
    <a:srgbClr val="D9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150" d="100"/>
          <a:sy n="150" d="100"/>
        </p:scale>
        <p:origin x="-792" y="780"/>
      </p:cViewPr>
      <p:guideLst>
        <p:guide orient="horz"/>
        <p:guide pos="43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9413" cy="493713"/>
          </a:xfrm>
          <a:prstGeom prst="rect">
            <a:avLst/>
          </a:prstGeom>
        </p:spPr>
        <p:txBody>
          <a:bodyPr vert="horz" lIns="91412" tIns="45706" rIns="91412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12" tIns="45706" rIns="91412" bIns="45706" rtlCol="0"/>
          <a:lstStyle>
            <a:lvl1pPr algn="r">
              <a:defRPr sz="1200"/>
            </a:lvl1pPr>
          </a:lstStyle>
          <a:p>
            <a:fld id="{6C582FF2-432B-47A5-A437-CDCC3584F82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81200" y="739775"/>
            <a:ext cx="2773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2" tIns="45706" rIns="91412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2" y="4686300"/>
            <a:ext cx="5389563" cy="4440238"/>
          </a:xfrm>
          <a:prstGeom prst="rect">
            <a:avLst/>
          </a:prstGeom>
        </p:spPr>
        <p:txBody>
          <a:bodyPr vert="horz" lIns="91412" tIns="45706" rIns="91412" bIns="457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371013"/>
            <a:ext cx="2919413" cy="493712"/>
          </a:xfrm>
          <a:prstGeom prst="rect">
            <a:avLst/>
          </a:prstGeom>
        </p:spPr>
        <p:txBody>
          <a:bodyPr vert="horz" lIns="91412" tIns="45706" rIns="91412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12" tIns="45706" rIns="91412" bIns="45706" rtlCol="0" anchor="b"/>
          <a:lstStyle>
            <a:lvl1pPr algn="r">
              <a:defRPr sz="1200"/>
            </a:lvl1pPr>
          </a:lstStyle>
          <a:p>
            <a:fld id="{3044C048-B4D2-40D3-9418-221D12B04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174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4C048-B4D2-40D3-9418-221D12B04BB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07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98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740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736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028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5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960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2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12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60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780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50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48DAC-7BA9-438C-8341-B265340EE820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375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2.xlsx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32655" y="7492"/>
            <a:ext cx="6532915" cy="432048"/>
          </a:xfrm>
          <a:prstGeom prst="roundRect">
            <a:avLst/>
          </a:prstGeom>
          <a:solidFill>
            <a:srgbClr val="0000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「</a:t>
            </a:r>
            <a:r>
              <a:rPr lang="ja-JP" altLang="en-US" dirty="0"/>
              <a:t>株主リスト</a:t>
            </a:r>
            <a:r>
              <a:rPr lang="ja-JP" altLang="en-US" dirty="0" smtClean="0"/>
              <a:t>」の添付が必要になります</a:t>
            </a:r>
            <a:endParaRPr lang="ja-JP" altLang="en-US" sz="1400" dirty="0"/>
          </a:p>
        </p:txBody>
      </p:sp>
      <p:sp>
        <p:nvSpPr>
          <p:cNvPr id="15" name="正方形/長方形 14"/>
          <p:cNvSpPr/>
          <p:nvPr/>
        </p:nvSpPr>
        <p:spPr>
          <a:xfrm>
            <a:off x="327806" y="2486538"/>
            <a:ext cx="72008" cy="28803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 flipH="1">
            <a:off x="419853" y="2467374"/>
            <a:ext cx="216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>
                <a:solidFill>
                  <a:srgbClr val="000099"/>
                </a:solidFill>
              </a:rPr>
              <a:t>２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327806" y="2815220"/>
            <a:ext cx="6453336" cy="0"/>
          </a:xfrm>
          <a:prstGeom prst="line">
            <a:avLst/>
          </a:prstGeom>
          <a:ln w="127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67138" y="2467374"/>
            <a:ext cx="2150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solidFill>
                  <a:srgbClr val="000099"/>
                </a:solidFill>
              </a:rPr>
              <a:t>株主リストの内容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549039" y="2877936"/>
            <a:ext cx="2940705" cy="301978"/>
          </a:xfrm>
          <a:prstGeom prst="roundRect">
            <a:avLst/>
          </a:prstGeom>
          <a:solidFill>
            <a:srgbClr val="000099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</a:rPr>
              <a:t>議決権数上位１０名の株主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573015" y="2843808"/>
            <a:ext cx="3132271" cy="9387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/>
              <a:t>氏名又は名称</a:t>
            </a:r>
            <a:endParaRPr kumimoji="1" lang="en-US" altLang="ja-JP" sz="1100" b="1" dirty="0" smtClean="0"/>
          </a:p>
          <a:p>
            <a:r>
              <a:rPr lang="ja-JP" altLang="en-US" sz="1100" dirty="0" smtClean="0"/>
              <a:t>●　</a:t>
            </a:r>
            <a:r>
              <a:rPr lang="ja-JP" altLang="en-US" sz="1100" b="1" dirty="0" smtClean="0"/>
              <a:t>住所</a:t>
            </a:r>
            <a:endParaRPr lang="en-US" altLang="ja-JP" sz="1100" b="1" dirty="0" smtClean="0"/>
          </a:p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/>
              <a:t>株式数</a:t>
            </a:r>
            <a:endParaRPr kumimoji="1" lang="en-US" altLang="ja-JP" sz="1100" b="1" dirty="0" smtClean="0"/>
          </a:p>
          <a:p>
            <a:r>
              <a:rPr lang="ja-JP" altLang="en-US" sz="1100" dirty="0" smtClean="0"/>
              <a:t>●　</a:t>
            </a:r>
            <a:r>
              <a:rPr lang="ja-JP" altLang="en-US" sz="1100" b="1" dirty="0" smtClean="0"/>
              <a:t>議決権数</a:t>
            </a:r>
            <a:endParaRPr lang="en-US" altLang="ja-JP" sz="1100" b="1" dirty="0" smtClean="0"/>
          </a:p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/>
              <a:t>議決権割合</a:t>
            </a:r>
            <a:r>
              <a:rPr kumimoji="1" lang="ja-JP" altLang="en-US" sz="900" b="1" dirty="0" smtClean="0"/>
              <a:t>（株主全員の同意を要する場合は不要）</a:t>
            </a:r>
            <a:endParaRPr kumimoji="1" lang="ja-JP" altLang="en-US" sz="11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599112" y="3779912"/>
            <a:ext cx="29262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/>
              <a:t>※</a:t>
            </a:r>
            <a:r>
              <a:rPr kumimoji="1" lang="ja-JP" altLang="en-US" sz="900" dirty="0" smtClean="0"/>
              <a:t>４　種類株式発行会社は，種類毎の株式数も記載</a:t>
            </a:r>
            <a:endParaRPr kumimoji="1" lang="en-US" altLang="ja-JP" sz="900" dirty="0" smtClean="0"/>
          </a:p>
          <a:p>
            <a:r>
              <a:rPr kumimoji="1" lang="en-US" altLang="ja-JP" sz="900" dirty="0" smtClean="0"/>
              <a:t>※</a:t>
            </a:r>
            <a:r>
              <a:rPr kumimoji="1" lang="ja-JP" altLang="en-US" sz="900" dirty="0" smtClean="0"/>
              <a:t>５　総株主（全ての種類株主）の同意を要するとき</a:t>
            </a:r>
            <a:r>
              <a:rPr lang="ja-JP" altLang="en-US" sz="900" dirty="0" smtClean="0"/>
              <a:t> </a:t>
            </a:r>
            <a:r>
              <a:rPr kumimoji="1" lang="ja-JP" altLang="en-US" sz="900" dirty="0" smtClean="0"/>
              <a:t>は，</a:t>
            </a:r>
            <a:endParaRPr kumimoji="1" lang="en-US" altLang="ja-JP" sz="900" dirty="0" smtClean="0"/>
          </a:p>
          <a:p>
            <a:r>
              <a:rPr lang="ja-JP" altLang="en-US" sz="900" dirty="0"/>
              <a:t>　</a:t>
            </a:r>
            <a:r>
              <a:rPr lang="ja-JP" altLang="en-US" sz="900" dirty="0" smtClean="0"/>
              <a:t>　</a:t>
            </a:r>
            <a:r>
              <a:rPr lang="ja-JP" altLang="en-US" sz="900" dirty="0"/>
              <a:t>　</a:t>
            </a:r>
            <a:r>
              <a:rPr kumimoji="1" lang="ja-JP" altLang="en-US" sz="900" dirty="0" smtClean="0"/>
              <a:t>全株主（全種類株主）のリスト</a:t>
            </a:r>
            <a:endParaRPr kumimoji="1" lang="ja-JP" altLang="en-US" sz="900" dirty="0"/>
          </a:p>
        </p:txBody>
      </p:sp>
      <p:sp>
        <p:nvSpPr>
          <p:cNvPr id="57" name="角丸四角形 56"/>
          <p:cNvSpPr/>
          <p:nvPr/>
        </p:nvSpPr>
        <p:spPr>
          <a:xfrm>
            <a:off x="549040" y="3355559"/>
            <a:ext cx="2940705" cy="301978"/>
          </a:xfrm>
          <a:prstGeom prst="roundRect">
            <a:avLst/>
          </a:prstGeom>
          <a:solidFill>
            <a:srgbClr val="000099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</a:rPr>
              <a:t>議決権割合が２／３に達するまでの株主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09443" y="3156096"/>
            <a:ext cx="2066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又は（いずれか少ない方）</a:t>
            </a:r>
            <a:endParaRPr kumimoji="1" lang="ja-JP" altLang="en-US" sz="9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316466" y="8245569"/>
            <a:ext cx="6424902" cy="862935"/>
            <a:chOff x="440668" y="8244408"/>
            <a:chExt cx="6424902" cy="862935"/>
          </a:xfrm>
        </p:grpSpPr>
        <p:sp>
          <p:nvSpPr>
            <p:cNvPr id="50" name="正方形/長方形 49"/>
            <p:cNvSpPr/>
            <p:nvPr/>
          </p:nvSpPr>
          <p:spPr>
            <a:xfrm>
              <a:off x="440668" y="8263572"/>
              <a:ext cx="72008" cy="288032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532715" y="8244408"/>
              <a:ext cx="2160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 smtClean="0">
                  <a:solidFill>
                    <a:srgbClr val="000099"/>
                  </a:solidFill>
                </a:rPr>
                <a:t>３</a:t>
              </a:r>
              <a:endParaRPr kumimoji="1" lang="ja-JP" altLang="en-US" sz="1600" dirty="0">
                <a:solidFill>
                  <a:srgbClr val="000099"/>
                </a:solidFill>
              </a:endParaRPr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40668" y="8592254"/>
              <a:ext cx="6424902" cy="0"/>
            </a:xfrm>
            <a:prstGeom prst="line">
              <a:avLst/>
            </a:prstGeom>
            <a:ln w="127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テキスト ボックス 52"/>
            <p:cNvSpPr txBox="1"/>
            <p:nvPr/>
          </p:nvSpPr>
          <p:spPr>
            <a:xfrm>
              <a:off x="780000" y="8244408"/>
              <a:ext cx="38323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 smtClean="0">
                  <a:solidFill>
                    <a:srgbClr val="000099"/>
                  </a:solidFill>
                </a:rPr>
                <a:t>施行日</a:t>
              </a:r>
              <a:endParaRPr kumimoji="1" lang="ja-JP" altLang="en-US" sz="1600" dirty="0">
                <a:solidFill>
                  <a:srgbClr val="000099"/>
                </a:solidFill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673026" y="8748464"/>
              <a:ext cx="16038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 smtClean="0"/>
                <a:t>平成２８年１０月１日</a:t>
              </a:r>
              <a:endParaRPr kumimoji="1" lang="en-US" altLang="ja-JP" sz="1200" b="1" dirty="0" smtClean="0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2236693" y="8676456"/>
              <a:ext cx="3980805" cy="4308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ja-JP" altLang="en-US" sz="1100" b="1" u="sng" dirty="0" smtClean="0">
                  <a:solidFill>
                    <a:srgbClr val="000099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施行日前に，株主総会</a:t>
              </a:r>
              <a:r>
                <a:rPr lang="ja-JP" altLang="en-US" sz="1100" b="1" dirty="0" smtClean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が行われた場合であっても，</a:t>
              </a:r>
              <a:endParaRPr lang="en-US" altLang="ja-JP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r>
                <a:rPr lang="ja-JP" altLang="en-US" sz="1100" b="1" u="sng" dirty="0" smtClean="0">
                  <a:solidFill>
                    <a:srgbClr val="000099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施行日以降に登記申請</a:t>
              </a:r>
              <a:r>
                <a:rPr lang="ja-JP" altLang="en-US" sz="1100" b="1" dirty="0" smtClean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するときは，</a:t>
              </a:r>
              <a:r>
                <a:rPr lang="ja-JP" altLang="en-US" sz="1100" b="1" u="sng" dirty="0" smtClean="0">
                  <a:solidFill>
                    <a:srgbClr val="000099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株主リストの添付が必要</a:t>
              </a:r>
              <a:endParaRPr kumimoji="1" lang="en-US" altLang="ja-JP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</p:grpSp>
      <p:sp>
        <p:nvSpPr>
          <p:cNvPr id="55" name="正方形/長方形 54"/>
          <p:cNvSpPr/>
          <p:nvPr/>
        </p:nvSpPr>
        <p:spPr>
          <a:xfrm>
            <a:off x="284523" y="558716"/>
            <a:ext cx="72008" cy="28803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/>
          <p:cNvSpPr txBox="1"/>
          <p:nvPr/>
        </p:nvSpPr>
        <p:spPr>
          <a:xfrm flipH="1">
            <a:off x="376570" y="539552"/>
            <a:ext cx="216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>
                <a:solidFill>
                  <a:srgbClr val="000099"/>
                </a:solidFill>
              </a:rPr>
              <a:t>１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cxnSp>
        <p:nvCxnSpPr>
          <p:cNvPr id="63" name="直線コネクタ 62"/>
          <p:cNvCxnSpPr/>
          <p:nvPr/>
        </p:nvCxnSpPr>
        <p:spPr>
          <a:xfrm>
            <a:off x="284523" y="887398"/>
            <a:ext cx="6448595" cy="0"/>
          </a:xfrm>
          <a:prstGeom prst="line">
            <a:avLst/>
          </a:prstGeom>
          <a:ln w="127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623855" y="539552"/>
            <a:ext cx="3832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solidFill>
                  <a:srgbClr val="000099"/>
                </a:solidFill>
              </a:rPr>
              <a:t>株主リストの添付が必要となる場合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sp>
        <p:nvSpPr>
          <p:cNvPr id="65" name="角丸四角形 64"/>
          <p:cNvSpPr/>
          <p:nvPr/>
        </p:nvSpPr>
        <p:spPr>
          <a:xfrm>
            <a:off x="484581" y="950114"/>
            <a:ext cx="3179577" cy="288032"/>
          </a:xfrm>
          <a:prstGeom prst="roundRect">
            <a:avLst/>
          </a:prstGeom>
          <a:solidFill>
            <a:srgbClr val="000099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</a:rPr>
              <a:t>登記事項につき株主総会決議が必要な場合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827991" y="1475657"/>
            <a:ext cx="685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〈</a:t>
            </a:r>
            <a:r>
              <a:rPr kumimoji="1" lang="ja-JP" altLang="en-US" sz="1200" dirty="0" smtClean="0"/>
              <a:t>従来</a:t>
            </a:r>
            <a:r>
              <a:rPr kumimoji="1" lang="en-US" altLang="ja-JP" sz="1200" dirty="0" smtClean="0"/>
              <a:t>〉</a:t>
            </a:r>
            <a:endParaRPr kumimoji="1" lang="ja-JP" altLang="en-US" sz="12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84581" y="1835696"/>
            <a:ext cx="1447358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/>
              <a:t>株主総会議事録</a:t>
            </a:r>
            <a:endParaRPr kumimoji="1" lang="en-US" altLang="ja-JP" sz="1100" b="1" dirty="0" smtClean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817221" y="1475656"/>
            <a:ext cx="846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〈</a:t>
            </a:r>
            <a:r>
              <a:rPr lang="ja-JP" altLang="en-US" sz="1200" dirty="0" smtClean="0"/>
              <a:t>改正後</a:t>
            </a:r>
            <a:r>
              <a:rPr kumimoji="1" lang="en-US" altLang="ja-JP" sz="1200" dirty="0" smtClean="0"/>
              <a:t>〉</a:t>
            </a:r>
            <a:endParaRPr kumimoji="1" lang="ja-JP" altLang="en-US" sz="120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584038" y="1711107"/>
            <a:ext cx="1440160" cy="6001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/>
              <a:t>株主総会議事録</a:t>
            </a:r>
            <a:endParaRPr kumimoji="1" lang="en-US" altLang="ja-JP" sz="1100" b="1" dirty="0" smtClean="0"/>
          </a:p>
          <a:p>
            <a:r>
              <a:rPr lang="ja-JP" altLang="en-US" sz="1100" dirty="0" smtClean="0"/>
              <a:t>　　　　　　</a:t>
            </a:r>
            <a:r>
              <a:rPr lang="ja-JP" altLang="en-US" sz="1100" b="1" dirty="0" smtClean="0"/>
              <a:t>＋</a:t>
            </a:r>
            <a:endParaRPr lang="en-US" altLang="ja-JP" sz="1100" b="1" dirty="0" smtClean="0"/>
          </a:p>
          <a:p>
            <a:r>
              <a:rPr lang="ja-JP" altLang="en-US" sz="1100" dirty="0" smtClean="0"/>
              <a:t>●　</a:t>
            </a:r>
            <a:r>
              <a:rPr lang="ja-JP" altLang="en-US" sz="1100" b="1" dirty="0" smtClean="0">
                <a:solidFill>
                  <a:srgbClr val="000099"/>
                </a:solidFill>
              </a:rPr>
              <a:t>株主リスト</a:t>
            </a:r>
            <a:endParaRPr kumimoji="1" lang="en-US" altLang="ja-JP" sz="1100" b="1" dirty="0" smtClean="0">
              <a:solidFill>
                <a:srgbClr val="000099"/>
              </a:solidFill>
            </a:endParaRPr>
          </a:p>
        </p:txBody>
      </p:sp>
      <p:sp>
        <p:nvSpPr>
          <p:cNvPr id="70" name="右矢印 69"/>
          <p:cNvSpPr/>
          <p:nvPr/>
        </p:nvSpPr>
        <p:spPr>
          <a:xfrm>
            <a:off x="2033622" y="1769617"/>
            <a:ext cx="427576" cy="373251"/>
          </a:xfrm>
          <a:prstGeom prst="rightArrow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031768" y="1169452"/>
            <a:ext cx="28338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/>
              <a:t>※</a:t>
            </a:r>
            <a:r>
              <a:rPr kumimoji="1" lang="ja-JP" altLang="en-US" sz="900" dirty="0" smtClean="0"/>
              <a:t>１　登記事項につき</a:t>
            </a:r>
            <a:endParaRPr kumimoji="1" lang="en-US" altLang="ja-JP" sz="900" dirty="0" smtClean="0"/>
          </a:p>
          <a:p>
            <a:r>
              <a:rPr lang="ja-JP" altLang="en-US" sz="900" dirty="0"/>
              <a:t>　</a:t>
            </a:r>
            <a:r>
              <a:rPr lang="ja-JP" altLang="en-US" sz="900" dirty="0" smtClean="0"/>
              <a:t>　　　・ </a:t>
            </a:r>
            <a:r>
              <a:rPr kumimoji="1" lang="ja-JP" altLang="en-US" sz="900" b="1" dirty="0" smtClean="0"/>
              <a:t>株主総会決議を省略</a:t>
            </a:r>
            <a:r>
              <a:rPr kumimoji="1" lang="ja-JP" altLang="en-US" sz="900" dirty="0" smtClean="0"/>
              <a:t>する場合</a:t>
            </a:r>
            <a:r>
              <a:rPr lang="ja-JP" altLang="en-US" sz="900" dirty="0" smtClean="0"/>
              <a:t>（会社法</a:t>
            </a:r>
            <a:r>
              <a:rPr lang="en-US" altLang="ja-JP" sz="900" dirty="0" smtClean="0"/>
              <a:t>319Ⅰ</a:t>
            </a:r>
            <a:r>
              <a:rPr lang="ja-JP" altLang="en-US" sz="900" dirty="0" smtClean="0"/>
              <a:t>）</a:t>
            </a:r>
            <a:endParaRPr lang="en-US" altLang="ja-JP" sz="900" dirty="0" smtClean="0"/>
          </a:p>
          <a:p>
            <a:r>
              <a:rPr kumimoji="1" lang="ja-JP" altLang="en-US" sz="900" dirty="0"/>
              <a:t>　</a:t>
            </a:r>
            <a:r>
              <a:rPr kumimoji="1" lang="ja-JP" altLang="en-US" sz="900" dirty="0" smtClean="0"/>
              <a:t>　　　・ </a:t>
            </a:r>
            <a:r>
              <a:rPr kumimoji="1" lang="ja-JP" altLang="en-US" sz="900" b="1" dirty="0" smtClean="0"/>
              <a:t>総株主の同意</a:t>
            </a:r>
            <a:r>
              <a:rPr kumimoji="1" lang="ja-JP" altLang="en-US" sz="900" dirty="0" smtClean="0"/>
              <a:t>が必要な場合</a:t>
            </a:r>
            <a:endParaRPr kumimoji="1" lang="en-US" altLang="ja-JP" sz="900" dirty="0" smtClean="0"/>
          </a:p>
          <a:p>
            <a:r>
              <a:rPr lang="ja-JP" altLang="en-US" sz="900" dirty="0"/>
              <a:t>　</a:t>
            </a:r>
            <a:r>
              <a:rPr lang="ja-JP" altLang="en-US" sz="900" dirty="0" smtClean="0"/>
              <a:t>　　にも，株主リストの添付</a:t>
            </a:r>
            <a:r>
              <a:rPr kumimoji="1" lang="ja-JP" altLang="en-US" sz="900" dirty="0" smtClean="0"/>
              <a:t>が必要</a:t>
            </a:r>
            <a:endParaRPr kumimoji="1" lang="en-US" altLang="ja-JP" sz="900" dirty="0" smtClean="0"/>
          </a:p>
          <a:p>
            <a:r>
              <a:rPr lang="en-US" altLang="ja-JP" sz="900" dirty="0" smtClean="0"/>
              <a:t>※</a:t>
            </a:r>
            <a:r>
              <a:rPr lang="ja-JP" altLang="en-US" sz="900" dirty="0" smtClean="0"/>
              <a:t>２　登記事項につき，</a:t>
            </a:r>
            <a:r>
              <a:rPr kumimoji="1" lang="ja-JP" altLang="en-US" sz="900" b="1" dirty="0" smtClean="0"/>
              <a:t>種類株主総会決議</a:t>
            </a:r>
            <a:r>
              <a:rPr kumimoji="1" lang="ja-JP" altLang="en-US" sz="900" dirty="0" smtClean="0"/>
              <a:t>（決議の</a:t>
            </a:r>
            <a:endParaRPr kumimoji="1" lang="en-US" altLang="ja-JP" sz="900" dirty="0" smtClean="0"/>
          </a:p>
          <a:p>
            <a:r>
              <a:rPr lang="ja-JP" altLang="en-US" sz="900" dirty="0"/>
              <a:t>　</a:t>
            </a:r>
            <a:r>
              <a:rPr lang="ja-JP" altLang="en-US" sz="900" dirty="0" smtClean="0"/>
              <a:t>　</a:t>
            </a:r>
            <a:r>
              <a:rPr kumimoji="1" lang="ja-JP" altLang="en-US" sz="900" dirty="0" smtClean="0"/>
              <a:t>省略，全種類株主の同意）</a:t>
            </a:r>
            <a:r>
              <a:rPr lang="ja-JP" altLang="en-US" sz="900" dirty="0"/>
              <a:t>等</a:t>
            </a:r>
            <a:r>
              <a:rPr kumimoji="1" lang="ja-JP" altLang="en-US" sz="900" dirty="0" smtClean="0"/>
              <a:t>を</a:t>
            </a:r>
            <a:r>
              <a:rPr kumimoji="1" lang="ja-JP" altLang="en-US" sz="900" b="1" dirty="0" smtClean="0"/>
              <a:t>要する場合</a:t>
            </a:r>
            <a:r>
              <a:rPr lang="ja-JP" altLang="en-US" sz="900" b="1" dirty="0" smtClean="0"/>
              <a:t>も同様</a:t>
            </a:r>
            <a:endParaRPr lang="en-US" altLang="ja-JP" sz="900" b="1" dirty="0" smtClean="0"/>
          </a:p>
          <a:p>
            <a:r>
              <a:rPr lang="en-US" altLang="ja-JP" sz="900" dirty="0" smtClean="0"/>
              <a:t>※</a:t>
            </a:r>
            <a:r>
              <a:rPr lang="ja-JP" altLang="en-US" sz="900" dirty="0" smtClean="0"/>
              <a:t>３　株式会社のほかに，</a:t>
            </a:r>
            <a:r>
              <a:rPr lang="ja-JP" altLang="en-US" sz="900" b="1" dirty="0" smtClean="0">
                <a:solidFill>
                  <a:srgbClr val="000099"/>
                </a:solidFill>
              </a:rPr>
              <a:t>特定目的会社</a:t>
            </a:r>
            <a:r>
              <a:rPr lang="ja-JP" altLang="en-US" sz="900" dirty="0" smtClean="0"/>
              <a:t>，</a:t>
            </a:r>
            <a:r>
              <a:rPr lang="ja-JP" altLang="en-US" sz="900" b="1" dirty="0" smtClean="0">
                <a:solidFill>
                  <a:srgbClr val="000099"/>
                </a:solidFill>
              </a:rPr>
              <a:t>投資法人</a:t>
            </a:r>
            <a:r>
              <a:rPr lang="ja-JP" altLang="en-US" sz="900" dirty="0" smtClean="0"/>
              <a:t>も</a:t>
            </a:r>
            <a:endParaRPr lang="en-US" altLang="ja-JP" sz="900" dirty="0" smtClean="0"/>
          </a:p>
          <a:p>
            <a:r>
              <a:rPr kumimoji="1" lang="ja-JP" altLang="en-US" sz="900" dirty="0"/>
              <a:t>　</a:t>
            </a:r>
            <a:r>
              <a:rPr kumimoji="1" lang="ja-JP" altLang="en-US" sz="900" dirty="0" smtClean="0"/>
              <a:t>　</a:t>
            </a:r>
            <a:r>
              <a:rPr kumimoji="1" lang="ja-JP" altLang="en-US" sz="900" dirty="0" smtClean="0">
                <a:solidFill>
                  <a:srgbClr val="000099"/>
                </a:solidFill>
              </a:rPr>
              <a:t>社員等のリスト</a:t>
            </a:r>
            <a:r>
              <a:rPr kumimoji="1" lang="ja-JP" altLang="en-US" sz="900" dirty="0" smtClean="0"/>
              <a:t>の提出が必要</a:t>
            </a:r>
            <a:r>
              <a:rPr kumimoji="1" lang="ja-JP" altLang="en-US" sz="900" spc="-150" dirty="0" smtClean="0"/>
              <a:t>（その他の法人は不要）</a:t>
            </a:r>
            <a:endParaRPr kumimoji="1" lang="en-US" altLang="ja-JP" sz="900" spc="-150" dirty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999862" y="1259632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u="sng" spc="300" dirty="0" smtClean="0"/>
              <a:t>登記申請の</a:t>
            </a:r>
            <a:r>
              <a:rPr kumimoji="1" lang="ja-JP" altLang="en-US" sz="1200" u="sng" spc="300" dirty="0" smtClean="0">
                <a:solidFill>
                  <a:srgbClr val="000099"/>
                </a:solidFill>
              </a:rPr>
              <a:t>添付書面</a:t>
            </a:r>
            <a:r>
              <a:rPr kumimoji="1" lang="ja-JP" altLang="en-US" sz="1200" u="sng" spc="300" dirty="0" smtClean="0"/>
              <a:t>として</a:t>
            </a:r>
            <a:endParaRPr kumimoji="1" lang="ja-JP" altLang="en-US" sz="1200" u="sng" spc="3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52671" y="2514351"/>
            <a:ext cx="4705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　法務省</a:t>
            </a:r>
            <a:r>
              <a:rPr kumimoji="1" lang="en-US" altLang="ja-JP" sz="1200" dirty="0" smtClean="0"/>
              <a:t>HP(</a:t>
            </a:r>
            <a:r>
              <a:rPr lang="en-US" altLang="ja-JP" sz="1000" dirty="0" smtClean="0"/>
              <a:t>http</a:t>
            </a:r>
            <a:r>
              <a:rPr lang="en-US" altLang="ja-JP" sz="1000" dirty="0"/>
              <a:t>://</a:t>
            </a:r>
            <a:r>
              <a:rPr lang="en-US" altLang="ja-JP" sz="1000" dirty="0" smtClean="0"/>
              <a:t>www.moj.go.jp/MINJI/minji06_00095.html)</a:t>
            </a:r>
            <a:r>
              <a:rPr kumimoji="1" lang="ja-JP" altLang="en-US" sz="1200" dirty="0" smtClean="0"/>
              <a:t>に書式例公開中</a:t>
            </a:r>
            <a:endParaRPr kumimoji="1" lang="ja-JP" altLang="en-US" sz="16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15497" y="4341168"/>
            <a:ext cx="33267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株主リストの記載例</a:t>
            </a:r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：上位１０名の株主を記載する場合）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894177"/>
              </p:ext>
            </p:extLst>
          </p:nvPr>
        </p:nvGraphicFramePr>
        <p:xfrm>
          <a:off x="388938" y="4560888"/>
          <a:ext cx="2901950" cy="3611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ワークシート" r:id="rId4" imgW="6467513" imgH="9715449" progId="Excel.Sheet.12">
                  <p:embed/>
                </p:oleObj>
              </mc:Choice>
              <mc:Fallback>
                <p:oleObj name="ワークシート" r:id="rId4" imgW="6467513" imgH="971544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8938" y="4560888"/>
                        <a:ext cx="2901950" cy="3611511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343037"/>
              </p:ext>
            </p:extLst>
          </p:nvPr>
        </p:nvGraphicFramePr>
        <p:xfrm>
          <a:off x="3697007" y="4572001"/>
          <a:ext cx="2884285" cy="36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" name="ワークシート" r:id="rId6" imgW="6467513" imgH="9744062" progId="Excel.Sheet.12">
                  <p:embed/>
                </p:oleObj>
              </mc:Choice>
              <mc:Fallback>
                <p:oleObj name="ワークシート" r:id="rId6" imgW="6467513" imgH="974406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97007" y="4572001"/>
                        <a:ext cx="2884285" cy="3600400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テキスト ボックス 43"/>
          <p:cNvSpPr txBox="1"/>
          <p:nvPr/>
        </p:nvSpPr>
        <p:spPr>
          <a:xfrm>
            <a:off x="3508820" y="4341168"/>
            <a:ext cx="34485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株主リストの記載例</a:t>
            </a:r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：３分の２までの株主を記載する場合）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334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149</Words>
  <Application>Microsoft Office PowerPoint</Application>
  <PresentationFormat>画面に合わせる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Office ​​テーマ</vt:lpstr>
      <vt:lpstr>ワークシート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Tsuji Yusuke</dc:creator>
  <cp:lastModifiedBy>MOJ</cp:lastModifiedBy>
  <cp:revision>57</cp:revision>
  <cp:lastPrinted>2016-08-02T00:14:36Z</cp:lastPrinted>
  <dcterms:created xsi:type="dcterms:W3CDTF">2015-10-15T01:35:17Z</dcterms:created>
  <dcterms:modified xsi:type="dcterms:W3CDTF">2016-08-02T05:46:01Z</dcterms:modified>
</cp:coreProperties>
</file>