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6858000" cy="9144000" type="screen4x3"/>
  <p:notesSz cx="6797675" cy="99266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99"/>
    <a:srgbClr val="E7E7FF"/>
    <a:srgbClr val="FFFF99"/>
    <a:srgbClr val="D9D9FF"/>
    <a:srgbClr val="C1C1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100" d="100"/>
          <a:sy n="100" d="100"/>
        </p:scale>
        <p:origin x="-1236" y="1326"/>
      </p:cViewPr>
      <p:guideLst>
        <p:guide orient="horz"/>
        <p:guide pos="431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6247" cy="496732"/>
          </a:xfrm>
          <a:prstGeom prst="rect">
            <a:avLst/>
          </a:prstGeom>
        </p:spPr>
        <p:txBody>
          <a:bodyPr vert="horz" lIns="92093" tIns="46047" rIns="92093" bIns="46047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9826" y="0"/>
            <a:ext cx="2946246" cy="496732"/>
          </a:xfrm>
          <a:prstGeom prst="rect">
            <a:avLst/>
          </a:prstGeom>
        </p:spPr>
        <p:txBody>
          <a:bodyPr vert="horz" lIns="92093" tIns="46047" rIns="92093" bIns="46047" rtlCol="0"/>
          <a:lstStyle>
            <a:lvl1pPr algn="r">
              <a:defRPr sz="1200"/>
            </a:lvl1pPr>
          </a:lstStyle>
          <a:p>
            <a:fld id="{6C582FF2-432B-47A5-A437-CDCC3584F82C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003425" y="744538"/>
            <a:ext cx="27908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093" tIns="46047" rIns="92093" bIns="46047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289" y="4714953"/>
            <a:ext cx="5439101" cy="4467387"/>
          </a:xfrm>
          <a:prstGeom prst="rect">
            <a:avLst/>
          </a:prstGeom>
        </p:spPr>
        <p:txBody>
          <a:bodyPr vert="horz" lIns="92093" tIns="46047" rIns="92093" bIns="46047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8309"/>
            <a:ext cx="2946247" cy="496731"/>
          </a:xfrm>
          <a:prstGeom prst="rect">
            <a:avLst/>
          </a:prstGeom>
        </p:spPr>
        <p:txBody>
          <a:bodyPr vert="horz" lIns="92093" tIns="46047" rIns="92093" bIns="46047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9826" y="9428309"/>
            <a:ext cx="2946246" cy="496731"/>
          </a:xfrm>
          <a:prstGeom prst="rect">
            <a:avLst/>
          </a:prstGeom>
        </p:spPr>
        <p:txBody>
          <a:bodyPr vert="horz" lIns="92093" tIns="46047" rIns="92093" bIns="46047" rtlCol="0" anchor="b"/>
          <a:lstStyle>
            <a:lvl1pPr algn="r">
              <a:defRPr sz="1200"/>
            </a:lvl1pPr>
          </a:lstStyle>
          <a:p>
            <a:fld id="{3044C048-B4D2-40D3-9418-221D12B04BB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61745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044C048-B4D2-40D3-9418-221D12B04BB4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90776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9826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67405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77369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90283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2508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59607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9209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9125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76078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27806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05033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848DAC-7BA9-438C-8341-B265340EE820}" type="datetimeFigureOut">
              <a:rPr kumimoji="1" lang="ja-JP" altLang="en-US" smtClean="0"/>
              <a:t>2016/7/28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649835-1D26-4FAC-9B12-20B2DC673F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6375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角丸四角形 4"/>
          <p:cNvSpPr/>
          <p:nvPr/>
        </p:nvSpPr>
        <p:spPr>
          <a:xfrm>
            <a:off x="332655" y="7492"/>
            <a:ext cx="6532915" cy="432048"/>
          </a:xfrm>
          <a:prstGeom prst="roundRect">
            <a:avLst/>
          </a:prstGeom>
          <a:solidFill>
            <a:srgbClr val="000099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「株主リスト」を添付書面と</a:t>
            </a:r>
            <a:r>
              <a:rPr lang="ja-JP" altLang="en-US" dirty="0" smtClean="0"/>
              <a:t>する改正商業</a:t>
            </a:r>
            <a:r>
              <a:rPr lang="ja-JP" altLang="en-US" dirty="0"/>
              <a:t>登記</a:t>
            </a:r>
            <a:r>
              <a:rPr lang="ja-JP" altLang="en-US" dirty="0" smtClean="0"/>
              <a:t>規則</a:t>
            </a:r>
            <a:r>
              <a:rPr lang="ja-JP" altLang="en-US" sz="1400" dirty="0" smtClean="0"/>
              <a:t>（概要）</a:t>
            </a:r>
            <a:endParaRPr lang="ja-JP" altLang="en-US" sz="1400" dirty="0"/>
          </a:p>
        </p:txBody>
      </p:sp>
      <p:sp>
        <p:nvSpPr>
          <p:cNvPr id="6" name="正方形/長方形 5"/>
          <p:cNvSpPr/>
          <p:nvPr/>
        </p:nvSpPr>
        <p:spPr>
          <a:xfrm>
            <a:off x="404664" y="652210"/>
            <a:ext cx="72008" cy="288032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 flipH="1">
            <a:off x="496711" y="633046"/>
            <a:ext cx="216022" cy="338554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600" dirty="0" smtClean="0">
                <a:solidFill>
                  <a:srgbClr val="000099"/>
                </a:solidFill>
              </a:rPr>
              <a:t>１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cxnSp>
        <p:nvCxnSpPr>
          <p:cNvPr id="9" name="直線コネクタ 8"/>
          <p:cNvCxnSpPr/>
          <p:nvPr/>
        </p:nvCxnSpPr>
        <p:spPr>
          <a:xfrm>
            <a:off x="404664" y="980892"/>
            <a:ext cx="6460906" cy="0"/>
          </a:xfrm>
          <a:prstGeom prst="line">
            <a:avLst/>
          </a:prstGeom>
          <a:ln w="12700">
            <a:solidFill>
              <a:srgbClr val="00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ボックス 10"/>
          <p:cNvSpPr txBox="1"/>
          <p:nvPr/>
        </p:nvSpPr>
        <p:spPr>
          <a:xfrm>
            <a:off x="743997" y="633046"/>
            <a:ext cx="1512168" cy="338554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r>
              <a:rPr kumimoji="1" lang="ja-JP" altLang="en-US" sz="1600" dirty="0" smtClean="0">
                <a:solidFill>
                  <a:srgbClr val="000099"/>
                </a:solidFill>
              </a:rPr>
              <a:t>改正の経緯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638278" y="1001177"/>
            <a:ext cx="603108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虚偽の内容の株主総会議事録等を元に，</a:t>
            </a:r>
            <a:r>
              <a:rPr lang="ja-JP" altLang="en-US" sz="1200" dirty="0" smtClean="0">
                <a:solidFill>
                  <a:srgbClr val="000099"/>
                </a:solidFill>
              </a:rPr>
              <a:t>真実でない商業登記</a:t>
            </a:r>
            <a:r>
              <a:rPr lang="ja-JP" altLang="en-US" sz="1200" dirty="0" smtClean="0"/>
              <a:t>がされ法人格が悪用</a:t>
            </a:r>
            <a:endParaRPr kumimoji="1" lang="ja-JP" altLang="en-US" sz="1200" dirty="0"/>
          </a:p>
        </p:txBody>
      </p:sp>
      <p:sp>
        <p:nvSpPr>
          <p:cNvPr id="13" name="右矢印 12"/>
          <p:cNvSpPr/>
          <p:nvPr/>
        </p:nvSpPr>
        <p:spPr>
          <a:xfrm>
            <a:off x="1052512" y="1265149"/>
            <a:ext cx="251233" cy="144016"/>
          </a:xfrm>
          <a:prstGeom prst="rightArrow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1366772" y="1198657"/>
            <a:ext cx="5491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 smtClean="0"/>
              <a:t>登記の添付書面として，株主総会議事録に加え，</a:t>
            </a:r>
            <a:r>
              <a:rPr kumimoji="1" lang="ja-JP" altLang="en-US" sz="1200" dirty="0" smtClean="0">
                <a:solidFill>
                  <a:srgbClr val="000099"/>
                </a:solidFill>
              </a:rPr>
              <a:t>主要株主のリストの提出</a:t>
            </a:r>
            <a:r>
              <a:rPr kumimoji="1" lang="ja-JP" altLang="en-US" sz="1200" dirty="0" smtClean="0"/>
              <a:t>も求める。</a:t>
            </a:r>
            <a:endParaRPr kumimoji="1" lang="ja-JP" altLang="en-US" sz="1200" dirty="0"/>
          </a:p>
        </p:txBody>
      </p:sp>
      <p:sp>
        <p:nvSpPr>
          <p:cNvPr id="15" name="正方形/長方形 14"/>
          <p:cNvSpPr/>
          <p:nvPr/>
        </p:nvSpPr>
        <p:spPr>
          <a:xfrm>
            <a:off x="404664" y="1566828"/>
            <a:ext cx="72008" cy="288032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テキスト ボックス 15"/>
          <p:cNvSpPr txBox="1"/>
          <p:nvPr/>
        </p:nvSpPr>
        <p:spPr>
          <a:xfrm flipH="1">
            <a:off x="496711" y="1547664"/>
            <a:ext cx="21602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dirty="0" smtClean="0">
                <a:solidFill>
                  <a:srgbClr val="000099"/>
                </a:solidFill>
              </a:rPr>
              <a:t>２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cxnSp>
        <p:nvCxnSpPr>
          <p:cNvPr id="17" name="直線コネクタ 16"/>
          <p:cNvCxnSpPr/>
          <p:nvPr/>
        </p:nvCxnSpPr>
        <p:spPr>
          <a:xfrm>
            <a:off x="404664" y="1895510"/>
            <a:ext cx="6453336" cy="0"/>
          </a:xfrm>
          <a:prstGeom prst="line">
            <a:avLst/>
          </a:prstGeom>
          <a:ln w="12700">
            <a:solidFill>
              <a:srgbClr val="00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テキスト ボックス 17"/>
          <p:cNvSpPr txBox="1"/>
          <p:nvPr/>
        </p:nvSpPr>
        <p:spPr>
          <a:xfrm>
            <a:off x="743996" y="1547664"/>
            <a:ext cx="282901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 smtClean="0">
                <a:solidFill>
                  <a:srgbClr val="000099"/>
                </a:solidFill>
              </a:rPr>
              <a:t>株主リストの内容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625898" y="1958226"/>
            <a:ext cx="2150918" cy="301978"/>
          </a:xfrm>
          <a:prstGeom prst="roundRect">
            <a:avLst/>
          </a:prstGeom>
          <a:solidFill>
            <a:srgbClr val="000099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</a:rPr>
              <a:t>議決権数上位１０名の株主</a:t>
            </a:r>
            <a:endParaRPr kumimoji="1" lang="ja-JP" altLang="en-US" sz="2000" b="1" dirty="0">
              <a:solidFill>
                <a:schemeClr val="bg1"/>
              </a:solidFill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684968" y="2884458"/>
            <a:ext cx="2456000" cy="938719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/>
              <a:t>●　</a:t>
            </a:r>
            <a:r>
              <a:rPr kumimoji="1" lang="ja-JP" altLang="en-US" sz="1100" b="1" dirty="0" smtClean="0"/>
              <a:t>氏名又は名称</a:t>
            </a:r>
            <a:endParaRPr kumimoji="1" lang="en-US" altLang="ja-JP" sz="1100" b="1" dirty="0" smtClean="0"/>
          </a:p>
          <a:p>
            <a:r>
              <a:rPr lang="ja-JP" altLang="en-US" sz="1100" dirty="0" smtClean="0"/>
              <a:t>●　</a:t>
            </a:r>
            <a:r>
              <a:rPr lang="ja-JP" altLang="en-US" sz="1100" b="1" dirty="0" smtClean="0"/>
              <a:t>住所</a:t>
            </a:r>
            <a:endParaRPr lang="en-US" altLang="ja-JP" sz="1100" b="1" dirty="0" smtClean="0"/>
          </a:p>
          <a:p>
            <a:r>
              <a:rPr kumimoji="1" lang="ja-JP" altLang="en-US" sz="1100" dirty="0" smtClean="0"/>
              <a:t>●　</a:t>
            </a:r>
            <a:r>
              <a:rPr kumimoji="1" lang="ja-JP" altLang="en-US" sz="1100" b="1" dirty="0" smtClean="0"/>
              <a:t>株式数</a:t>
            </a:r>
            <a:endParaRPr kumimoji="1" lang="en-US" altLang="ja-JP" sz="1100" b="1" dirty="0" smtClean="0"/>
          </a:p>
          <a:p>
            <a:r>
              <a:rPr lang="ja-JP" altLang="en-US" sz="1100" dirty="0" smtClean="0"/>
              <a:t>●　</a:t>
            </a:r>
            <a:r>
              <a:rPr lang="ja-JP" altLang="en-US" sz="1100" b="1" dirty="0" smtClean="0"/>
              <a:t>議決権数</a:t>
            </a:r>
            <a:endParaRPr lang="en-US" altLang="ja-JP" sz="1100" b="1" dirty="0" smtClean="0"/>
          </a:p>
          <a:p>
            <a:r>
              <a:rPr kumimoji="1" lang="ja-JP" altLang="en-US" sz="1100" dirty="0" smtClean="0"/>
              <a:t>●　</a:t>
            </a:r>
            <a:r>
              <a:rPr kumimoji="1" lang="ja-JP" altLang="en-US" sz="1100" b="1" dirty="0" smtClean="0"/>
              <a:t>総議決権数に占める割合</a:t>
            </a:r>
            <a:endParaRPr kumimoji="1" lang="ja-JP" altLang="en-US" sz="1100" b="1" dirty="0"/>
          </a:p>
        </p:txBody>
      </p:sp>
      <p:sp>
        <p:nvSpPr>
          <p:cNvPr id="28" name="正方形/長方形 27"/>
          <p:cNvSpPr/>
          <p:nvPr/>
        </p:nvSpPr>
        <p:spPr>
          <a:xfrm>
            <a:off x="409405" y="4756666"/>
            <a:ext cx="72008" cy="288032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/>
          <p:cNvSpPr txBox="1"/>
          <p:nvPr/>
        </p:nvSpPr>
        <p:spPr>
          <a:xfrm flipH="1">
            <a:off x="501452" y="4737502"/>
            <a:ext cx="21602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dirty="0" smtClean="0">
                <a:solidFill>
                  <a:srgbClr val="000099"/>
                </a:solidFill>
              </a:rPr>
              <a:t>３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cxnSp>
        <p:nvCxnSpPr>
          <p:cNvPr id="30" name="直線コネクタ 29"/>
          <p:cNvCxnSpPr/>
          <p:nvPr/>
        </p:nvCxnSpPr>
        <p:spPr>
          <a:xfrm>
            <a:off x="409405" y="5085348"/>
            <a:ext cx="6448595" cy="0"/>
          </a:xfrm>
          <a:prstGeom prst="line">
            <a:avLst/>
          </a:prstGeom>
          <a:ln w="12700">
            <a:solidFill>
              <a:srgbClr val="00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テキスト ボックス 30"/>
          <p:cNvSpPr txBox="1"/>
          <p:nvPr/>
        </p:nvSpPr>
        <p:spPr>
          <a:xfrm>
            <a:off x="748737" y="4737502"/>
            <a:ext cx="383239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 smtClean="0">
                <a:solidFill>
                  <a:srgbClr val="000099"/>
                </a:solidFill>
              </a:rPr>
              <a:t>株主リストの提出が必要となる場合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702480" y="3820562"/>
            <a:ext cx="243848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800" dirty="0" smtClean="0"/>
              <a:t>※</a:t>
            </a:r>
            <a:r>
              <a:rPr kumimoji="1" lang="ja-JP" altLang="en-US" sz="800" dirty="0" smtClean="0"/>
              <a:t>１　種類株式発行会社は，種類毎の株式数も記載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※</a:t>
            </a:r>
            <a:r>
              <a:rPr kumimoji="1" lang="ja-JP" altLang="en-US" sz="800" dirty="0" smtClean="0"/>
              <a:t>２　総株主（全ての種類株主）の同意を要するとき</a:t>
            </a:r>
            <a:endParaRPr kumimoji="1" lang="en-US" altLang="ja-JP" sz="800" dirty="0" smtClean="0"/>
          </a:p>
          <a:p>
            <a:r>
              <a:rPr lang="ja-JP" altLang="en-US" sz="800" dirty="0"/>
              <a:t>　</a:t>
            </a:r>
            <a:r>
              <a:rPr lang="ja-JP" altLang="en-US" sz="800" dirty="0" smtClean="0"/>
              <a:t>　　 </a:t>
            </a:r>
            <a:r>
              <a:rPr kumimoji="1" lang="ja-JP" altLang="en-US" sz="800" dirty="0" smtClean="0"/>
              <a:t>は，</a:t>
            </a:r>
            <a:r>
              <a:rPr lang="ja-JP" altLang="en-US" sz="800" dirty="0"/>
              <a:t>　</a:t>
            </a:r>
            <a:r>
              <a:rPr kumimoji="1" lang="ja-JP" altLang="en-US" sz="800" dirty="0" smtClean="0"/>
              <a:t>全株主（種類株主）のリスト</a:t>
            </a:r>
            <a:endParaRPr kumimoji="1" lang="ja-JP" altLang="en-US" sz="800" dirty="0"/>
          </a:p>
        </p:txBody>
      </p:sp>
      <p:sp>
        <p:nvSpPr>
          <p:cNvPr id="34" name="角丸四角形 33"/>
          <p:cNvSpPr/>
          <p:nvPr/>
        </p:nvSpPr>
        <p:spPr>
          <a:xfrm>
            <a:off x="609463" y="5148064"/>
            <a:ext cx="3179577" cy="288032"/>
          </a:xfrm>
          <a:prstGeom prst="roundRect">
            <a:avLst/>
          </a:prstGeom>
          <a:solidFill>
            <a:srgbClr val="000099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200" b="1" dirty="0" smtClean="0">
                <a:solidFill>
                  <a:schemeClr val="bg1"/>
                </a:solidFill>
              </a:rPr>
              <a:t>登記事項につき株主総会決議が必要な場合</a:t>
            </a:r>
            <a:endParaRPr kumimoji="1" lang="ja-JP" altLang="en-US" sz="1200" b="1" dirty="0">
              <a:solidFill>
                <a:schemeClr val="bg1"/>
              </a:solidFill>
            </a:endParaRP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952873" y="5673607"/>
            <a:ext cx="68576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 smtClean="0"/>
              <a:t>〈</a:t>
            </a:r>
            <a:r>
              <a:rPr kumimoji="1" lang="ja-JP" altLang="en-US" sz="1200" dirty="0" smtClean="0"/>
              <a:t>従来</a:t>
            </a:r>
            <a:r>
              <a:rPr kumimoji="1" lang="en-US" altLang="ja-JP" sz="1200" dirty="0" smtClean="0"/>
              <a:t>〉</a:t>
            </a:r>
            <a:endParaRPr kumimoji="1" lang="ja-JP" altLang="en-US" sz="1200" dirty="0"/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609463" y="6033646"/>
            <a:ext cx="1447358" cy="26161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/>
              <a:t>●　</a:t>
            </a:r>
            <a:r>
              <a:rPr kumimoji="1" lang="ja-JP" altLang="en-US" sz="1100" b="1" dirty="0" smtClean="0"/>
              <a:t>株主総会議事録</a:t>
            </a:r>
            <a:endParaRPr kumimoji="1" lang="en-US" altLang="ja-JP" sz="1100" b="1" dirty="0" smtClean="0"/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2942103" y="5673606"/>
            <a:ext cx="84693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 smtClean="0"/>
              <a:t>〈</a:t>
            </a:r>
            <a:r>
              <a:rPr lang="ja-JP" altLang="en-US" sz="1200" dirty="0" smtClean="0"/>
              <a:t>改正後</a:t>
            </a:r>
            <a:r>
              <a:rPr kumimoji="1" lang="en-US" altLang="ja-JP" sz="1200" dirty="0" smtClean="0"/>
              <a:t>〉</a:t>
            </a:r>
            <a:endParaRPr kumimoji="1" lang="ja-JP" altLang="en-US" sz="1200" dirty="0"/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2708920" y="5909057"/>
            <a:ext cx="1440160" cy="600164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/>
              <a:t>●　</a:t>
            </a:r>
            <a:r>
              <a:rPr kumimoji="1" lang="ja-JP" altLang="en-US" sz="1100" b="1" dirty="0" smtClean="0"/>
              <a:t>株主総会議事録</a:t>
            </a:r>
            <a:endParaRPr kumimoji="1" lang="en-US" altLang="ja-JP" sz="1100" b="1" dirty="0" smtClean="0"/>
          </a:p>
          <a:p>
            <a:r>
              <a:rPr lang="ja-JP" altLang="en-US" sz="1100" dirty="0" smtClean="0"/>
              <a:t>　　　　　　</a:t>
            </a:r>
            <a:r>
              <a:rPr lang="ja-JP" altLang="en-US" sz="1100" b="1" dirty="0" smtClean="0"/>
              <a:t>＋</a:t>
            </a:r>
            <a:endParaRPr lang="en-US" altLang="ja-JP" sz="1100" b="1" dirty="0" smtClean="0"/>
          </a:p>
          <a:p>
            <a:r>
              <a:rPr lang="ja-JP" altLang="en-US" sz="1100" dirty="0" smtClean="0"/>
              <a:t>●　</a:t>
            </a:r>
            <a:r>
              <a:rPr lang="ja-JP" altLang="en-US" sz="1100" b="1" dirty="0" smtClean="0">
                <a:solidFill>
                  <a:srgbClr val="000099"/>
                </a:solidFill>
              </a:rPr>
              <a:t>株主リスト</a:t>
            </a:r>
            <a:endParaRPr kumimoji="1" lang="en-US" altLang="ja-JP" sz="1100" b="1" dirty="0" smtClean="0">
              <a:solidFill>
                <a:srgbClr val="000099"/>
              </a:solidFill>
            </a:endParaRPr>
          </a:p>
        </p:txBody>
      </p:sp>
      <p:sp>
        <p:nvSpPr>
          <p:cNvPr id="39" name="右矢印 38"/>
          <p:cNvSpPr/>
          <p:nvPr/>
        </p:nvSpPr>
        <p:spPr>
          <a:xfrm>
            <a:off x="2158504" y="5967567"/>
            <a:ext cx="427576" cy="373251"/>
          </a:xfrm>
          <a:prstGeom prst="rightArrow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4293096" y="5583014"/>
            <a:ext cx="260027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800" dirty="0" smtClean="0"/>
              <a:t>※</a:t>
            </a:r>
            <a:r>
              <a:rPr kumimoji="1" lang="ja-JP" altLang="en-US" sz="800" dirty="0" smtClean="0"/>
              <a:t>３　登記事項につき</a:t>
            </a:r>
            <a:endParaRPr kumimoji="1" lang="en-US" altLang="ja-JP" sz="800" dirty="0" smtClean="0"/>
          </a:p>
          <a:p>
            <a:r>
              <a:rPr lang="ja-JP" altLang="en-US" sz="800" dirty="0"/>
              <a:t>　</a:t>
            </a:r>
            <a:r>
              <a:rPr lang="ja-JP" altLang="en-US" sz="800" dirty="0" smtClean="0"/>
              <a:t>　　　・ </a:t>
            </a:r>
            <a:r>
              <a:rPr kumimoji="1" lang="ja-JP" altLang="en-US" sz="800" b="1" dirty="0" smtClean="0"/>
              <a:t>株主総会決議を省略</a:t>
            </a:r>
            <a:r>
              <a:rPr kumimoji="1" lang="ja-JP" altLang="en-US" sz="800" dirty="0" smtClean="0"/>
              <a:t>する場合</a:t>
            </a:r>
            <a:r>
              <a:rPr lang="ja-JP" altLang="en-US" sz="800" dirty="0" smtClean="0"/>
              <a:t>（会社法</a:t>
            </a:r>
            <a:r>
              <a:rPr lang="en-US" altLang="ja-JP" sz="800" dirty="0" smtClean="0"/>
              <a:t>319Ⅰ</a:t>
            </a:r>
            <a:r>
              <a:rPr lang="ja-JP" altLang="en-US" sz="800" dirty="0" smtClean="0"/>
              <a:t>）</a:t>
            </a:r>
            <a:endParaRPr lang="en-US" altLang="ja-JP" sz="800" dirty="0" smtClean="0"/>
          </a:p>
          <a:p>
            <a:r>
              <a:rPr kumimoji="1" lang="ja-JP" altLang="en-US" sz="800" dirty="0"/>
              <a:t>　</a:t>
            </a:r>
            <a:r>
              <a:rPr kumimoji="1" lang="ja-JP" altLang="en-US" sz="800" dirty="0" smtClean="0"/>
              <a:t>　　　・ </a:t>
            </a:r>
            <a:r>
              <a:rPr kumimoji="1" lang="ja-JP" altLang="en-US" sz="800" b="1" dirty="0" smtClean="0"/>
              <a:t>総株主の同意</a:t>
            </a:r>
            <a:r>
              <a:rPr kumimoji="1" lang="ja-JP" altLang="en-US" sz="800" dirty="0" smtClean="0"/>
              <a:t>が必要な場合</a:t>
            </a:r>
            <a:endParaRPr kumimoji="1" lang="en-US" altLang="ja-JP" sz="800" dirty="0" smtClean="0"/>
          </a:p>
          <a:p>
            <a:r>
              <a:rPr lang="ja-JP" altLang="en-US" sz="800" dirty="0"/>
              <a:t>　</a:t>
            </a:r>
            <a:r>
              <a:rPr lang="ja-JP" altLang="en-US" sz="800" dirty="0" smtClean="0"/>
              <a:t>　　にも，株主リストの提出</a:t>
            </a:r>
            <a:r>
              <a:rPr kumimoji="1" lang="ja-JP" altLang="en-US" sz="800" dirty="0" smtClean="0"/>
              <a:t>が必要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※</a:t>
            </a:r>
            <a:r>
              <a:rPr lang="ja-JP" altLang="en-US" sz="800" dirty="0" smtClean="0"/>
              <a:t>４　登記事項につき，</a:t>
            </a:r>
            <a:r>
              <a:rPr kumimoji="1" lang="ja-JP" altLang="en-US" sz="800" b="1" dirty="0" smtClean="0"/>
              <a:t>種類株主総会決議</a:t>
            </a:r>
            <a:r>
              <a:rPr kumimoji="1" lang="ja-JP" altLang="en-US" sz="800" dirty="0" smtClean="0"/>
              <a:t>（決議の</a:t>
            </a:r>
            <a:endParaRPr kumimoji="1" lang="en-US" altLang="ja-JP" sz="800" dirty="0" smtClean="0"/>
          </a:p>
          <a:p>
            <a:r>
              <a:rPr lang="ja-JP" altLang="en-US" sz="800" dirty="0"/>
              <a:t>　</a:t>
            </a:r>
            <a:r>
              <a:rPr lang="ja-JP" altLang="en-US" sz="800" dirty="0" smtClean="0"/>
              <a:t>　</a:t>
            </a:r>
            <a:r>
              <a:rPr kumimoji="1" lang="ja-JP" altLang="en-US" sz="800" dirty="0" smtClean="0"/>
              <a:t>省略，全種類株主の同意）</a:t>
            </a:r>
            <a:r>
              <a:rPr lang="ja-JP" altLang="en-US" sz="800" dirty="0"/>
              <a:t>等</a:t>
            </a:r>
            <a:r>
              <a:rPr kumimoji="1" lang="ja-JP" altLang="en-US" sz="800" dirty="0" smtClean="0"/>
              <a:t>を</a:t>
            </a:r>
            <a:r>
              <a:rPr kumimoji="1" lang="ja-JP" altLang="en-US" sz="800" b="1" dirty="0" smtClean="0"/>
              <a:t>要する場合</a:t>
            </a:r>
            <a:r>
              <a:rPr lang="ja-JP" altLang="en-US" sz="800" b="1" dirty="0" smtClean="0"/>
              <a:t>も同様</a:t>
            </a:r>
            <a:endParaRPr lang="en-US" altLang="ja-JP" sz="800" b="1" dirty="0" smtClean="0"/>
          </a:p>
          <a:p>
            <a:r>
              <a:rPr lang="en-US" altLang="ja-JP" sz="800" dirty="0" smtClean="0"/>
              <a:t>※</a:t>
            </a:r>
            <a:r>
              <a:rPr lang="ja-JP" altLang="en-US" sz="800" dirty="0" smtClean="0"/>
              <a:t>５　株式会社のほかに，</a:t>
            </a:r>
            <a:r>
              <a:rPr lang="ja-JP" altLang="en-US" sz="800" b="1" dirty="0" smtClean="0">
                <a:solidFill>
                  <a:srgbClr val="000099"/>
                </a:solidFill>
              </a:rPr>
              <a:t>特定目的会社</a:t>
            </a:r>
            <a:r>
              <a:rPr lang="ja-JP" altLang="en-US" sz="800" dirty="0" smtClean="0"/>
              <a:t>，</a:t>
            </a:r>
            <a:r>
              <a:rPr lang="ja-JP" altLang="en-US" sz="800" b="1" dirty="0" smtClean="0">
                <a:solidFill>
                  <a:srgbClr val="000099"/>
                </a:solidFill>
              </a:rPr>
              <a:t>投資法人</a:t>
            </a:r>
            <a:r>
              <a:rPr lang="ja-JP" altLang="en-US" sz="800" dirty="0" smtClean="0"/>
              <a:t>も</a:t>
            </a:r>
            <a:endParaRPr lang="en-US" altLang="ja-JP" sz="800" dirty="0" smtClean="0"/>
          </a:p>
          <a:p>
            <a:r>
              <a:rPr kumimoji="1" lang="ja-JP" altLang="en-US" sz="800" dirty="0"/>
              <a:t>　</a:t>
            </a:r>
            <a:r>
              <a:rPr kumimoji="1" lang="ja-JP" altLang="en-US" sz="800" dirty="0" smtClean="0"/>
              <a:t>　</a:t>
            </a:r>
            <a:r>
              <a:rPr kumimoji="1" lang="ja-JP" altLang="en-US" sz="800" dirty="0" smtClean="0">
                <a:solidFill>
                  <a:srgbClr val="000099"/>
                </a:solidFill>
              </a:rPr>
              <a:t>社員のリスト</a:t>
            </a:r>
            <a:r>
              <a:rPr kumimoji="1" lang="ja-JP" altLang="en-US" sz="800" dirty="0" smtClean="0"/>
              <a:t>の提出が必要（その他の法人は不要）</a:t>
            </a:r>
            <a:endParaRPr kumimoji="1" lang="en-US" altLang="ja-JP" sz="800" dirty="0"/>
          </a:p>
        </p:txBody>
      </p:sp>
      <p:sp>
        <p:nvSpPr>
          <p:cNvPr id="41" name="正方形/長方形 40"/>
          <p:cNvSpPr/>
          <p:nvPr/>
        </p:nvSpPr>
        <p:spPr>
          <a:xfrm>
            <a:off x="404664" y="6679396"/>
            <a:ext cx="72008" cy="288032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テキスト ボックス 41"/>
          <p:cNvSpPr txBox="1"/>
          <p:nvPr/>
        </p:nvSpPr>
        <p:spPr>
          <a:xfrm flipH="1">
            <a:off x="496711" y="6660232"/>
            <a:ext cx="21602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dirty="0" smtClean="0">
                <a:solidFill>
                  <a:srgbClr val="000099"/>
                </a:solidFill>
              </a:rPr>
              <a:t>４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cxnSp>
        <p:nvCxnSpPr>
          <p:cNvPr id="43" name="直線コネクタ 42"/>
          <p:cNvCxnSpPr/>
          <p:nvPr/>
        </p:nvCxnSpPr>
        <p:spPr>
          <a:xfrm>
            <a:off x="397094" y="7002432"/>
            <a:ext cx="6460906" cy="0"/>
          </a:xfrm>
          <a:prstGeom prst="line">
            <a:avLst/>
          </a:prstGeom>
          <a:ln w="12700">
            <a:solidFill>
              <a:srgbClr val="00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テキスト ボックス 43"/>
          <p:cNvSpPr txBox="1"/>
          <p:nvPr/>
        </p:nvSpPr>
        <p:spPr>
          <a:xfrm>
            <a:off x="743996" y="6660232"/>
            <a:ext cx="406564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 smtClean="0">
                <a:solidFill>
                  <a:srgbClr val="000099"/>
                </a:solidFill>
              </a:rPr>
              <a:t>登記の附属書類の閲覧制度の整備（厳格化）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1263108" y="7264388"/>
            <a:ext cx="68576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 smtClean="0"/>
              <a:t>〈</a:t>
            </a:r>
            <a:r>
              <a:rPr kumimoji="1" lang="ja-JP" altLang="en-US" sz="1200" dirty="0" smtClean="0"/>
              <a:t>従来</a:t>
            </a:r>
            <a:r>
              <a:rPr kumimoji="1" lang="en-US" altLang="ja-JP" sz="1200" dirty="0" smtClean="0"/>
              <a:t>〉</a:t>
            </a:r>
            <a:endParaRPr kumimoji="1" lang="ja-JP" altLang="en-US" sz="1200" dirty="0"/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476672" y="7541387"/>
            <a:ext cx="2803102" cy="4308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/>
              <a:t>●　</a:t>
            </a:r>
            <a:r>
              <a:rPr kumimoji="1" lang="ja-JP" altLang="en-US" sz="1100" b="1" dirty="0" smtClean="0">
                <a:solidFill>
                  <a:srgbClr val="000099"/>
                </a:solidFill>
              </a:rPr>
              <a:t>附属書類一式</a:t>
            </a:r>
            <a:r>
              <a:rPr kumimoji="1" lang="ja-JP" altLang="en-US" sz="1100" dirty="0" smtClean="0"/>
              <a:t>という閲覧申請も可能</a:t>
            </a:r>
            <a:endParaRPr kumimoji="1" lang="en-US" altLang="ja-JP" sz="1100" dirty="0" smtClean="0"/>
          </a:p>
          <a:p>
            <a:r>
              <a:rPr lang="ja-JP" altLang="en-US" sz="1100" dirty="0" smtClean="0"/>
              <a:t>●　閲覧についての「利害関係」の</a:t>
            </a:r>
            <a:r>
              <a:rPr lang="ja-JP" altLang="en-US" sz="1100" b="1" dirty="0" smtClean="0">
                <a:solidFill>
                  <a:srgbClr val="000099"/>
                </a:solidFill>
              </a:rPr>
              <a:t>疎明不要</a:t>
            </a:r>
            <a:endParaRPr kumimoji="1" lang="en-US" altLang="ja-JP" sz="1100" b="1" dirty="0" smtClean="0">
              <a:solidFill>
                <a:srgbClr val="000099"/>
              </a:solidFill>
            </a:endParaRPr>
          </a:p>
        </p:txBody>
      </p:sp>
      <p:sp>
        <p:nvSpPr>
          <p:cNvPr id="47" name="右矢印 46"/>
          <p:cNvSpPr/>
          <p:nvPr/>
        </p:nvSpPr>
        <p:spPr>
          <a:xfrm>
            <a:off x="3374466" y="7654843"/>
            <a:ext cx="427576" cy="373251"/>
          </a:xfrm>
          <a:prstGeom prst="rightArrow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4670295" y="7264388"/>
            <a:ext cx="84693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 smtClean="0"/>
              <a:t>〈</a:t>
            </a:r>
            <a:r>
              <a:rPr lang="ja-JP" altLang="en-US" sz="1200" dirty="0" smtClean="0"/>
              <a:t>改正後</a:t>
            </a:r>
            <a:r>
              <a:rPr kumimoji="1" lang="en-US" altLang="ja-JP" sz="1200" dirty="0" smtClean="0"/>
              <a:t>〉</a:t>
            </a:r>
            <a:endParaRPr kumimoji="1" lang="ja-JP" altLang="en-US" sz="1200" dirty="0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837686" y="7536772"/>
            <a:ext cx="2975689" cy="600164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1100" dirty="0" smtClean="0"/>
              <a:t>●　閲覧申請は，</a:t>
            </a:r>
            <a:r>
              <a:rPr kumimoji="1" lang="ja-JP" altLang="en-US" sz="1100" b="1" dirty="0" smtClean="0">
                <a:solidFill>
                  <a:srgbClr val="000099"/>
                </a:solidFill>
              </a:rPr>
              <a:t>利害関係のある部分を特定</a:t>
            </a:r>
            <a:endParaRPr kumimoji="1" lang="en-US" altLang="ja-JP" sz="1100" b="1" dirty="0" smtClean="0">
              <a:solidFill>
                <a:srgbClr val="000099"/>
              </a:solidFill>
            </a:endParaRPr>
          </a:p>
          <a:p>
            <a:r>
              <a:rPr lang="ja-JP" altLang="en-US" sz="1100" b="1" dirty="0">
                <a:solidFill>
                  <a:srgbClr val="000099"/>
                </a:solidFill>
              </a:rPr>
              <a:t>　</a:t>
            </a:r>
            <a:r>
              <a:rPr kumimoji="1" lang="ja-JP" altLang="en-US" sz="1100" b="1" dirty="0" smtClean="0">
                <a:solidFill>
                  <a:srgbClr val="000099"/>
                </a:solidFill>
              </a:rPr>
              <a:t>してする必要</a:t>
            </a:r>
            <a:endParaRPr kumimoji="1" lang="en-US" altLang="ja-JP" sz="1100" b="1" dirty="0" smtClean="0">
              <a:solidFill>
                <a:srgbClr val="000099"/>
              </a:solidFill>
            </a:endParaRPr>
          </a:p>
          <a:p>
            <a:r>
              <a:rPr lang="ja-JP" altLang="en-US" sz="1100" dirty="0" smtClean="0"/>
              <a:t>●　閲覧についての「利害関係」の</a:t>
            </a:r>
            <a:r>
              <a:rPr lang="ja-JP" altLang="en-US" sz="1100" b="1" dirty="0" smtClean="0">
                <a:solidFill>
                  <a:srgbClr val="000099"/>
                </a:solidFill>
              </a:rPr>
              <a:t>疎明必要</a:t>
            </a:r>
            <a:endParaRPr kumimoji="1" lang="en-US" altLang="ja-JP" sz="1100" b="1" dirty="0" smtClean="0">
              <a:solidFill>
                <a:srgbClr val="000099"/>
              </a:solidFill>
            </a:endParaRPr>
          </a:p>
        </p:txBody>
      </p:sp>
      <p:sp>
        <p:nvSpPr>
          <p:cNvPr id="50" name="正方形/長方形 49"/>
          <p:cNvSpPr/>
          <p:nvPr/>
        </p:nvSpPr>
        <p:spPr>
          <a:xfrm>
            <a:off x="440668" y="8263572"/>
            <a:ext cx="72008" cy="288032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テキスト ボックス 50"/>
          <p:cNvSpPr txBox="1"/>
          <p:nvPr/>
        </p:nvSpPr>
        <p:spPr>
          <a:xfrm flipH="1">
            <a:off x="532715" y="8244408"/>
            <a:ext cx="21602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dirty="0" smtClean="0">
                <a:solidFill>
                  <a:srgbClr val="000099"/>
                </a:solidFill>
              </a:rPr>
              <a:t>５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cxnSp>
        <p:nvCxnSpPr>
          <p:cNvPr id="52" name="直線コネクタ 51"/>
          <p:cNvCxnSpPr/>
          <p:nvPr/>
        </p:nvCxnSpPr>
        <p:spPr>
          <a:xfrm>
            <a:off x="440668" y="8592254"/>
            <a:ext cx="6424902" cy="0"/>
          </a:xfrm>
          <a:prstGeom prst="line">
            <a:avLst/>
          </a:prstGeom>
          <a:ln w="12700">
            <a:solidFill>
              <a:srgbClr val="00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テキスト ボックス 52"/>
          <p:cNvSpPr txBox="1"/>
          <p:nvPr/>
        </p:nvSpPr>
        <p:spPr>
          <a:xfrm>
            <a:off x="780000" y="8244408"/>
            <a:ext cx="383239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 smtClean="0">
                <a:solidFill>
                  <a:srgbClr val="000099"/>
                </a:solidFill>
              </a:rPr>
              <a:t>施行日</a:t>
            </a:r>
            <a:endParaRPr kumimoji="1" lang="ja-JP" altLang="en-US" sz="1600" dirty="0">
              <a:solidFill>
                <a:srgbClr val="000099"/>
              </a:solidFill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673026" y="8748464"/>
            <a:ext cx="160384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 smtClean="0"/>
              <a:t>平成２８年１０月１日</a:t>
            </a:r>
            <a:endParaRPr kumimoji="1" lang="en-US" altLang="ja-JP" sz="1200" b="1" dirty="0" smtClean="0"/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1124744" y="5457582"/>
            <a:ext cx="259228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u="sng" spc="300" dirty="0" smtClean="0"/>
              <a:t>登記申請の</a:t>
            </a:r>
            <a:r>
              <a:rPr kumimoji="1" lang="ja-JP" altLang="en-US" sz="1200" u="sng" spc="300" dirty="0" smtClean="0">
                <a:solidFill>
                  <a:srgbClr val="000099"/>
                </a:solidFill>
              </a:rPr>
              <a:t>添付書面</a:t>
            </a:r>
            <a:r>
              <a:rPr kumimoji="1" lang="ja-JP" altLang="en-US" sz="1200" u="sng" spc="300" dirty="0" smtClean="0"/>
              <a:t>として</a:t>
            </a:r>
            <a:endParaRPr kumimoji="1" lang="ja-JP" altLang="en-US" sz="1200" u="sng" spc="300" dirty="0"/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1916832" y="7059397"/>
            <a:ext cx="325284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u="sng" spc="300" dirty="0" smtClean="0"/>
              <a:t>登記の</a:t>
            </a:r>
            <a:r>
              <a:rPr kumimoji="1" lang="ja-JP" altLang="en-US" sz="1200" u="sng" spc="300" dirty="0" smtClean="0">
                <a:solidFill>
                  <a:srgbClr val="000099"/>
                </a:solidFill>
              </a:rPr>
              <a:t>附属書類の閲覧</a:t>
            </a:r>
            <a:r>
              <a:rPr kumimoji="1" lang="ja-JP" altLang="en-US" sz="1200" u="sng" spc="300" dirty="0" smtClean="0"/>
              <a:t>申請に当たり</a:t>
            </a:r>
            <a:endParaRPr kumimoji="1" lang="ja-JP" altLang="en-US" sz="1200" u="sng" spc="300" dirty="0"/>
          </a:p>
        </p:txBody>
      </p:sp>
      <p:sp>
        <p:nvSpPr>
          <p:cNvPr id="57" name="角丸四角形 56"/>
          <p:cNvSpPr/>
          <p:nvPr/>
        </p:nvSpPr>
        <p:spPr>
          <a:xfrm>
            <a:off x="625898" y="2435849"/>
            <a:ext cx="2940705" cy="301978"/>
          </a:xfrm>
          <a:prstGeom prst="roundRect">
            <a:avLst/>
          </a:prstGeom>
          <a:solidFill>
            <a:srgbClr val="000099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</a:rPr>
              <a:t>議決権割合が２／３に達するまでの株主</a:t>
            </a:r>
            <a:endParaRPr kumimoji="1" lang="ja-JP" altLang="en-US" sz="2000" b="1" dirty="0">
              <a:solidFill>
                <a:schemeClr val="bg1"/>
              </a:solidFill>
            </a:endParaRPr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786301" y="2236386"/>
            <a:ext cx="206663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900" dirty="0" smtClean="0">
                <a:latin typeface="ＭＳ 明朝" panose="02020609040205080304" pitchFamily="17" charset="-128"/>
                <a:ea typeface="ＭＳ 明朝" panose="02020609040205080304" pitchFamily="17" charset="-128"/>
              </a:rPr>
              <a:t>又は（いずれか少ない方）</a:t>
            </a:r>
            <a:endParaRPr kumimoji="1" lang="ja-JP" altLang="en-US" sz="9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2236693" y="8676456"/>
            <a:ext cx="4216643" cy="4308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ja-JP" altLang="en-US" sz="1100" b="1" u="sng" dirty="0" smtClean="0">
                <a:solidFill>
                  <a:srgbClr val="00009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施行日前に，株主総会</a:t>
            </a:r>
            <a:r>
              <a:rPr lang="ja-JP" altLang="en-US" sz="1100" b="1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が行われた場合であっても，</a:t>
            </a:r>
            <a:endParaRPr lang="en-US" altLang="ja-JP" sz="1100" b="1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en-US" sz="1100" b="1" u="sng" dirty="0" smtClean="0">
                <a:solidFill>
                  <a:srgbClr val="00009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施行日以降に登記申請</a:t>
            </a:r>
            <a:r>
              <a:rPr lang="ja-JP" altLang="en-US" sz="1100" b="1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するときは，</a:t>
            </a:r>
            <a:r>
              <a:rPr lang="ja-JP" altLang="en-US" sz="1100" b="1" u="sng" dirty="0" smtClean="0">
                <a:solidFill>
                  <a:srgbClr val="00009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株主リストの添付が必要</a:t>
            </a:r>
            <a:endParaRPr kumimoji="1" lang="en-US" altLang="ja-JP" sz="1100" b="1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43349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717</TotalTime>
  <Words>202</Words>
  <Application>Microsoft Office PowerPoint</Application>
  <PresentationFormat>画面に合わせる (4:3)</PresentationFormat>
  <Paragraphs>52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Tsuji Yusuke</dc:creator>
  <cp:lastModifiedBy>maintenance</cp:lastModifiedBy>
  <cp:revision>37</cp:revision>
  <cp:lastPrinted>2016-07-28T05:47:23Z</cp:lastPrinted>
  <dcterms:created xsi:type="dcterms:W3CDTF">2015-10-15T01:35:17Z</dcterms:created>
  <dcterms:modified xsi:type="dcterms:W3CDTF">2016-07-28T05:47:29Z</dcterms:modified>
</cp:coreProperties>
</file>

<file path=docProps/thumbnail.jpeg>
</file>